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Fraunces" charset="1" panose="00000000000000000000"/>
      <p:regular r:id="rId12"/>
    </p:embeddedFont>
    <p:embeddedFont>
      <p:font typeface="Fraunces Bold" charset="1" panose="00000000000000000000"/>
      <p:regular r:id="rId13"/>
    </p:embeddedFont>
    <p:embeddedFont>
      <p:font typeface="Fraunces Italics" charset="1" panose="00000000000000000000"/>
      <p:regular r:id="rId14"/>
    </p:embeddedFont>
    <p:embeddedFont>
      <p:font typeface="Fraunces Bold Italics" charset="1" panose="00000000000000000000"/>
      <p:regular r:id="rId15"/>
    </p:embeddedFont>
    <p:embeddedFont>
      <p:font typeface="Fraunces Thin" charset="1" panose="00000000000000000000"/>
      <p:regular r:id="rId16"/>
    </p:embeddedFont>
    <p:embeddedFont>
      <p:font typeface="Fraunces Thin Italics" charset="1" panose="00000000000000000000"/>
      <p:regular r:id="rId17"/>
    </p:embeddedFont>
    <p:embeddedFont>
      <p:font typeface="Fraunces Light" charset="1" panose="00000000000000000000"/>
      <p:regular r:id="rId18"/>
    </p:embeddedFont>
    <p:embeddedFont>
      <p:font typeface="Fraunces Light Italics" charset="1" panose="00000000000000000000"/>
      <p:regular r:id="rId19"/>
    </p:embeddedFont>
    <p:embeddedFont>
      <p:font typeface="Fraunces Semi-Bold" charset="1" panose="00000000000000000000"/>
      <p:regular r:id="rId20"/>
    </p:embeddedFont>
    <p:embeddedFont>
      <p:font typeface="Fraunces Semi-Bold Italics" charset="1" panose="00000000000000000000"/>
      <p:regular r:id="rId21"/>
    </p:embeddedFont>
    <p:embeddedFont>
      <p:font typeface="Fraunces Heavy" charset="1" panose="00000000000000000000"/>
      <p:regular r:id="rId22"/>
    </p:embeddedFont>
    <p:embeddedFont>
      <p:font typeface="Fraunces Heavy Italics" charset="1" panose="00000000000000000000"/>
      <p:regular r:id="rId23"/>
    </p:embeddedFont>
    <p:embeddedFont>
      <p:font typeface="Quicksand" charset="1" panose="00000500000000000000"/>
      <p:regular r:id="rId24"/>
    </p:embeddedFont>
    <p:embeddedFont>
      <p:font typeface="Quicksand Bold" charset="1" panose="00000800000000000000"/>
      <p:regular r:id="rId25"/>
    </p:embeddedFont>
    <p:embeddedFont>
      <p:font typeface="Quicksand Light" charset="1" panose="00000400000000000000"/>
      <p:regular r:id="rId26"/>
    </p:embeddedFont>
    <p:embeddedFont>
      <p:font typeface="Quicksand Medium" charset="1" panose="00000600000000000000"/>
      <p:regular r:id="rId27"/>
    </p:embeddedFont>
    <p:embeddedFont>
      <p:font typeface="Be Vietnam" charset="1" panose="00000500000000000000"/>
      <p:regular r:id="rId28"/>
    </p:embeddedFont>
    <p:embeddedFont>
      <p:font typeface="Be Vietnam Italics" charset="1" panose="00000500000000000000"/>
      <p:regular r:id="rId29"/>
    </p:embeddedFont>
    <p:embeddedFont>
      <p:font typeface="Be Vietnam Thin" charset="1" panose="00000200000000000000"/>
      <p:regular r:id="rId30"/>
    </p:embeddedFont>
    <p:embeddedFont>
      <p:font typeface="Be Vietnam Thin Italics" charset="1" panose="00000300000000000000"/>
      <p:regular r:id="rId31"/>
    </p:embeddedFont>
    <p:embeddedFont>
      <p:font typeface="Be Vietnam Medium" charset="1" panose="00000600000000000000"/>
      <p:regular r:id="rId32"/>
    </p:embeddedFont>
    <p:embeddedFont>
      <p:font typeface="Be Vietnam Medium Italics" charset="1" panose="00000600000000000000"/>
      <p:regular r:id="rId33"/>
    </p:embeddedFont>
    <p:embeddedFont>
      <p:font typeface="Be Vietnam Ultra-Bold" charset="1" panose="00000900000000000000"/>
      <p:regular r:id="rId34"/>
    </p:embeddedFont>
    <p:embeddedFont>
      <p:font typeface="Be Vietnam Ultra-Bold Italics" charset="1" panose="00000900000000000000"/>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Montserrat Italics" charset="1" panose="00000500000000000000"/>
      <p:regular r:id="rId38"/>
    </p:embeddedFont>
    <p:embeddedFont>
      <p:font typeface="Montserrat Bold Italics" charset="1" panose="00000800000000000000"/>
      <p:regular r:id="rId39"/>
    </p:embeddedFont>
    <p:embeddedFont>
      <p:font typeface="Montserrat Thin" charset="1" panose="00000300000000000000"/>
      <p:regular r:id="rId40"/>
    </p:embeddedFont>
    <p:embeddedFont>
      <p:font typeface="Montserrat Thin Italics" charset="1" panose="00000300000000000000"/>
      <p:regular r:id="rId41"/>
    </p:embeddedFont>
    <p:embeddedFont>
      <p:font typeface="Montserrat Extra-Light" charset="1" panose="00000300000000000000"/>
      <p:regular r:id="rId42"/>
    </p:embeddedFont>
    <p:embeddedFont>
      <p:font typeface="Montserrat Extra-Light Italics" charset="1" panose="00000300000000000000"/>
      <p:regular r:id="rId43"/>
    </p:embeddedFont>
    <p:embeddedFont>
      <p:font typeface="Montserrat Light" charset="1" panose="00000400000000000000"/>
      <p:regular r:id="rId44"/>
    </p:embeddedFont>
    <p:embeddedFont>
      <p:font typeface="Montserrat Light Italics" charset="1" panose="00000400000000000000"/>
      <p:regular r:id="rId45"/>
    </p:embeddedFont>
    <p:embeddedFont>
      <p:font typeface="Montserrat Medium" charset="1" panose="00000600000000000000"/>
      <p:regular r:id="rId46"/>
    </p:embeddedFont>
    <p:embeddedFont>
      <p:font typeface="Montserrat Medium Italics" charset="1" panose="00000600000000000000"/>
      <p:regular r:id="rId47"/>
    </p:embeddedFont>
    <p:embeddedFont>
      <p:font typeface="Montserrat Semi-Bold" charset="1" panose="00000700000000000000"/>
      <p:regular r:id="rId48"/>
    </p:embeddedFont>
    <p:embeddedFont>
      <p:font typeface="Montserrat Semi-Bold Italics" charset="1" panose="00000700000000000000"/>
      <p:regular r:id="rId49"/>
    </p:embeddedFont>
    <p:embeddedFont>
      <p:font typeface="Montserrat Ultra-Bold" charset="1" panose="00000900000000000000"/>
      <p:regular r:id="rId50"/>
    </p:embeddedFont>
    <p:embeddedFont>
      <p:font typeface="Montserrat Ultra-Bold Italics" charset="1" panose="00000900000000000000"/>
      <p:regular r:id="rId51"/>
    </p:embeddedFont>
    <p:embeddedFont>
      <p:font typeface="Montserrat Heavy" charset="1" panose="00000A00000000000000"/>
      <p:regular r:id="rId52"/>
    </p:embeddedFont>
    <p:embeddedFont>
      <p:font typeface="Montserrat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1509026"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2196468"/>
            <a:ext cx="10480326" cy="3629618"/>
          </a:xfrm>
          <a:prstGeom prst="rect">
            <a:avLst/>
          </a:prstGeom>
        </p:spPr>
        <p:txBody>
          <a:bodyPr anchor="t" rtlCol="false" tIns="0" lIns="0" bIns="0" rIns="0">
            <a:spAutoFit/>
          </a:bodyPr>
          <a:lstStyle/>
          <a:p>
            <a:pPr algn="just" marL="0" indent="0" lvl="0">
              <a:lnSpc>
                <a:spcPts val="9515"/>
              </a:lnSpc>
            </a:pPr>
            <a:r>
              <a:rPr lang="en-US" sz="8495" spc="-356">
                <a:solidFill>
                  <a:srgbClr val="3139A8"/>
                </a:solidFill>
                <a:latin typeface="Be Vietnam Ultra-Bold"/>
              </a:rPr>
              <a:t>XÂY DỰNG PHẦN MỀM TÍNH THUẾ THU NHẬP CÁ NHÂN</a:t>
            </a:r>
          </a:p>
        </p:txBody>
      </p:sp>
      <p:sp>
        <p:nvSpPr>
          <p:cNvPr name="TextBox 10" id="10"/>
          <p:cNvSpPr txBox="true"/>
          <p:nvPr/>
        </p:nvSpPr>
        <p:spPr>
          <a:xfrm rot="0">
            <a:off x="1028700" y="6291220"/>
            <a:ext cx="7585741" cy="2456170"/>
          </a:xfrm>
          <a:prstGeom prst="rect">
            <a:avLst/>
          </a:prstGeom>
        </p:spPr>
        <p:txBody>
          <a:bodyPr anchor="t" rtlCol="false" tIns="0" lIns="0" bIns="0" rIns="0">
            <a:spAutoFit/>
          </a:bodyPr>
          <a:lstStyle/>
          <a:p>
            <a:pPr>
              <a:lnSpc>
                <a:spcPts val="3932"/>
              </a:lnSpc>
            </a:pPr>
            <a:r>
              <a:rPr lang="en-US" sz="2956" spc="-124">
                <a:solidFill>
                  <a:srgbClr val="3139A8"/>
                </a:solidFill>
                <a:latin typeface="Fraunces"/>
              </a:rPr>
              <a:t>THÀNH VIÊN</a:t>
            </a:r>
          </a:p>
          <a:p>
            <a:pPr marL="638327" indent="-319164" lvl="1">
              <a:lnSpc>
                <a:spcPts val="3932"/>
              </a:lnSpc>
              <a:buFont typeface="Arial"/>
              <a:buChar char="•"/>
            </a:pPr>
            <a:r>
              <a:rPr lang="en-US" sz="2956" spc="-124">
                <a:solidFill>
                  <a:srgbClr val="3139A8"/>
                </a:solidFill>
                <a:latin typeface="Fraunces"/>
              </a:rPr>
              <a:t>LÒ BẢO DUY</a:t>
            </a:r>
          </a:p>
          <a:p>
            <a:pPr marL="638327" indent="-319164" lvl="1">
              <a:lnSpc>
                <a:spcPts val="3932"/>
              </a:lnSpc>
              <a:buFont typeface="Arial"/>
              <a:buChar char="•"/>
            </a:pPr>
            <a:r>
              <a:rPr lang="en-US" sz="2956" spc="-124">
                <a:solidFill>
                  <a:srgbClr val="3139A8"/>
                </a:solidFill>
                <a:latin typeface="Fraunces"/>
              </a:rPr>
              <a:t>NGUYỄN QUANG HUY</a:t>
            </a:r>
          </a:p>
          <a:p>
            <a:pPr marL="638327" indent="-319164" lvl="1">
              <a:lnSpc>
                <a:spcPts val="3932"/>
              </a:lnSpc>
              <a:buFont typeface="Arial"/>
              <a:buChar char="•"/>
            </a:pPr>
            <a:r>
              <a:rPr lang="en-US" sz="2956" spc="-124">
                <a:solidFill>
                  <a:srgbClr val="3139A8"/>
                </a:solidFill>
                <a:latin typeface="Fraunces"/>
              </a:rPr>
              <a:t>ĐÀO DUY KHÁNH</a:t>
            </a:r>
          </a:p>
          <a:p>
            <a:pPr marL="638327" indent="-319164" lvl="1">
              <a:lnSpc>
                <a:spcPts val="3932"/>
              </a:lnSpc>
              <a:buFont typeface="Arial"/>
              <a:buChar char="•"/>
            </a:pPr>
            <a:r>
              <a:rPr lang="en-US" sz="2956" spc="-124">
                <a:solidFill>
                  <a:srgbClr val="3139A8"/>
                </a:solidFill>
                <a:latin typeface="Fraunces"/>
              </a:rPr>
              <a:t>LÊ THỊ HOÀI LINH</a:t>
            </a:r>
          </a:p>
        </p:txBody>
      </p:sp>
      <p:sp>
        <p:nvSpPr>
          <p:cNvPr name="TextBox 11" id="11"/>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NHÓM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74468" y="4278031"/>
            <a:ext cx="8433041" cy="4624394"/>
          </a:xfrm>
          <a:custGeom>
            <a:avLst/>
            <a:gdLst/>
            <a:ahLst/>
            <a:cxnLst/>
            <a:rect r="r" b="b" t="t" l="l"/>
            <a:pathLst>
              <a:path h="4624394" w="8433041">
                <a:moveTo>
                  <a:pt x="0" y="0"/>
                </a:moveTo>
                <a:lnTo>
                  <a:pt x="8433041" y="0"/>
                </a:lnTo>
                <a:lnTo>
                  <a:pt x="8433041" y="4624394"/>
                </a:lnTo>
                <a:lnTo>
                  <a:pt x="0" y="4624394"/>
                </a:lnTo>
                <a:lnTo>
                  <a:pt x="0" y="0"/>
                </a:lnTo>
                <a:close/>
              </a:path>
            </a:pathLst>
          </a:custGeom>
          <a:blipFill>
            <a:blip r:embed="rId2"/>
            <a:stretch>
              <a:fillRect l="0" t="0" r="-5432" b="0"/>
            </a:stretch>
          </a:blipFill>
        </p:spPr>
      </p:sp>
      <p:sp>
        <p:nvSpPr>
          <p:cNvPr name="Freeform 3" id="3"/>
          <p:cNvSpPr/>
          <p:nvPr/>
        </p:nvSpPr>
        <p:spPr>
          <a:xfrm flipH="false" flipV="false" rot="0">
            <a:off x="10341283" y="3324170"/>
            <a:ext cx="5908527" cy="6532118"/>
          </a:xfrm>
          <a:custGeom>
            <a:avLst/>
            <a:gdLst/>
            <a:ahLst/>
            <a:cxnLst/>
            <a:rect r="r" b="b" t="t" l="l"/>
            <a:pathLst>
              <a:path h="6532118" w="5908527">
                <a:moveTo>
                  <a:pt x="0" y="0"/>
                </a:moveTo>
                <a:lnTo>
                  <a:pt x="5908527" y="0"/>
                </a:lnTo>
                <a:lnTo>
                  <a:pt x="5908527" y="6532117"/>
                </a:lnTo>
                <a:lnTo>
                  <a:pt x="0" y="6532117"/>
                </a:lnTo>
                <a:lnTo>
                  <a:pt x="0" y="0"/>
                </a:lnTo>
                <a:close/>
              </a:path>
            </a:pathLst>
          </a:custGeom>
          <a:blipFill>
            <a:blip r:embed="rId3"/>
            <a:stretch>
              <a:fillRect l="0" t="0" r="0" b="0"/>
            </a:stretch>
          </a:blipFill>
        </p:spPr>
      </p:sp>
      <p:sp>
        <p:nvSpPr>
          <p:cNvPr name="TextBox 4" id="4"/>
          <p:cNvSpPr txBox="true"/>
          <p:nvPr/>
        </p:nvSpPr>
        <p:spPr>
          <a:xfrm rot="0">
            <a:off x="2474521" y="1484488"/>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3. TÍNH THUẾ THU NHẬP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9200" y="700124"/>
            <a:ext cx="9209065" cy="6762707"/>
          </a:xfrm>
          <a:custGeom>
            <a:avLst/>
            <a:gdLst/>
            <a:ahLst/>
            <a:cxnLst/>
            <a:rect r="r" b="b" t="t" l="l"/>
            <a:pathLst>
              <a:path h="6762707" w="9209065">
                <a:moveTo>
                  <a:pt x="0" y="0"/>
                </a:moveTo>
                <a:lnTo>
                  <a:pt x="9209065" y="0"/>
                </a:lnTo>
                <a:lnTo>
                  <a:pt x="9209065" y="6762707"/>
                </a:lnTo>
                <a:lnTo>
                  <a:pt x="0" y="6762707"/>
                </a:lnTo>
                <a:lnTo>
                  <a:pt x="0" y="0"/>
                </a:lnTo>
                <a:close/>
              </a:path>
            </a:pathLst>
          </a:custGeom>
          <a:blipFill>
            <a:blip r:embed="rId4"/>
            <a:stretch>
              <a:fillRect l="0" t="0" r="0" b="0"/>
            </a:stretch>
          </a:blipFill>
        </p:spPr>
      </p:sp>
      <p:sp>
        <p:nvSpPr>
          <p:cNvPr name="TextBox 7" id="7"/>
          <p:cNvSpPr txBox="true"/>
          <p:nvPr/>
        </p:nvSpPr>
        <p:spPr>
          <a:xfrm rot="0">
            <a:off x="1219200" y="7870468"/>
            <a:ext cx="9646368" cy="1520425"/>
          </a:xfrm>
          <a:prstGeom prst="rect">
            <a:avLst/>
          </a:prstGeom>
        </p:spPr>
        <p:txBody>
          <a:bodyPr anchor="t" rtlCol="false" tIns="0" lIns="0" bIns="0" rIns="0">
            <a:spAutoFit/>
          </a:bodyPr>
          <a:lstStyle/>
          <a:p>
            <a:pPr marL="0" indent="0" lvl="0">
              <a:lnSpc>
                <a:spcPts val="5988"/>
              </a:lnSpc>
            </a:pPr>
            <a:r>
              <a:rPr lang="en-US" sz="5252" spc="-220">
                <a:solidFill>
                  <a:srgbClr val="FFFFFF"/>
                </a:solidFill>
                <a:latin typeface="Be Vietnam Ultra-Bold"/>
              </a:rPr>
              <a:t>4. QUYẾT TOÁN THUẾ THU NHẬP CẢ NĂM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marL="0" indent="0" lvl="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2939015"/>
            <a:ext cx="8385935" cy="1012193"/>
          </a:xfrm>
          <a:prstGeom prst="rect">
            <a:avLst/>
          </a:prstGeom>
        </p:spPr>
        <p:txBody>
          <a:bodyPr anchor="t" rtlCol="false" tIns="0" lIns="0" bIns="0" rIns="0">
            <a:spAutoFit/>
          </a:bodyPr>
          <a:lstStyle/>
          <a:p>
            <a:pPr marL="0" indent="0" lvl="0">
              <a:lnSpc>
                <a:spcPts val="7600"/>
              </a:lnSpc>
            </a:pPr>
            <a:r>
              <a:rPr lang="en-US" sz="7600" spc="-319">
                <a:solidFill>
                  <a:srgbClr val="3139A8"/>
                </a:solidFill>
                <a:latin typeface="Be Vietnam Ultra-Bold"/>
              </a:rPr>
              <a:t>NỘI DUNG CHÍNH</a:t>
            </a:r>
          </a:p>
        </p:txBody>
      </p:sp>
      <p:sp>
        <p:nvSpPr>
          <p:cNvPr name="TextBox 3" id="3"/>
          <p:cNvSpPr txBox="true"/>
          <p:nvPr/>
        </p:nvSpPr>
        <p:spPr>
          <a:xfrm rot="0">
            <a:off x="1219200" y="4235847"/>
            <a:ext cx="8180807" cy="2951594"/>
          </a:xfrm>
          <a:prstGeom prst="rect">
            <a:avLst/>
          </a:prstGeom>
        </p:spPr>
        <p:txBody>
          <a:bodyPr anchor="t" rtlCol="false" tIns="0" lIns="0" bIns="0" rIns="0">
            <a:spAutoFit/>
          </a:bodyPr>
          <a:lstStyle/>
          <a:p>
            <a:pPr>
              <a:lnSpc>
                <a:spcPts val="5941"/>
              </a:lnSpc>
            </a:pPr>
            <a:r>
              <a:rPr lang="en-US" sz="3667">
                <a:solidFill>
                  <a:srgbClr val="3139A8"/>
                </a:solidFill>
                <a:latin typeface="Quicksand Medium"/>
              </a:rPr>
              <a:t>Phần 1: Mô tả phần mềm</a:t>
            </a:r>
          </a:p>
          <a:p>
            <a:pPr>
              <a:lnSpc>
                <a:spcPts val="5941"/>
              </a:lnSpc>
            </a:pPr>
            <a:r>
              <a:rPr lang="en-US" sz="3667">
                <a:solidFill>
                  <a:srgbClr val="3139A8"/>
                </a:solidFill>
                <a:latin typeface="Quicksand Medium"/>
              </a:rPr>
              <a:t>Phần 2: Công thức tính thuế</a:t>
            </a:r>
          </a:p>
          <a:p>
            <a:pPr>
              <a:lnSpc>
                <a:spcPts val="5941"/>
              </a:lnSpc>
            </a:pPr>
            <a:r>
              <a:rPr lang="en-US" sz="3667">
                <a:solidFill>
                  <a:srgbClr val="3139A8"/>
                </a:solidFill>
                <a:latin typeface="Quicksand Medium"/>
              </a:rPr>
              <a:t>Phần 3: Chức năng của phần mềm</a:t>
            </a:r>
          </a:p>
          <a:p>
            <a:pPr>
              <a:lnSpc>
                <a:spcPts val="5941"/>
              </a:lnSpc>
            </a:pPr>
            <a:r>
              <a:rPr lang="en-US" sz="3667">
                <a:solidFill>
                  <a:srgbClr val="3139A8"/>
                </a:solidFill>
                <a:latin typeface="Quicksand Medium"/>
              </a:rPr>
              <a:t>Phần 4: Mô tả code </a:t>
            </a: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219200" y="1440660"/>
            <a:ext cx="9677021" cy="883920"/>
          </a:xfrm>
          <a:prstGeom prst="rect">
            <a:avLst/>
          </a:prstGeom>
        </p:spPr>
        <p:txBody>
          <a:bodyPr anchor="t" rtlCol="false" tIns="0" lIns="0" bIns="0" rIns="0">
            <a:spAutoFit/>
          </a:bodyPr>
          <a:lstStyle/>
          <a:p>
            <a:pPr marL="0" indent="0" lvl="0">
              <a:lnSpc>
                <a:spcPts val="6840"/>
              </a:lnSpc>
            </a:pPr>
            <a:r>
              <a:rPr lang="en-US" sz="6000" spc="-252">
                <a:solidFill>
                  <a:srgbClr val="FFFFFF"/>
                </a:solidFill>
                <a:latin typeface="Be Vietnam Ultra-Bold"/>
              </a:rPr>
              <a:t>PHẦN 1: MÔ TẢ PHẦN MỀM</a:t>
            </a:r>
          </a:p>
        </p:txBody>
      </p:sp>
      <p:sp>
        <p:nvSpPr>
          <p:cNvPr name="TextBox 6" id="6"/>
          <p:cNvSpPr txBox="true"/>
          <p:nvPr/>
        </p:nvSpPr>
        <p:spPr>
          <a:xfrm rot="0">
            <a:off x="1028700" y="2722952"/>
            <a:ext cx="7570711" cy="6047233"/>
          </a:xfrm>
          <a:prstGeom prst="rect">
            <a:avLst/>
          </a:prstGeom>
        </p:spPr>
        <p:txBody>
          <a:bodyPr anchor="t" rtlCol="false" tIns="0" lIns="0" bIns="0" rIns="0">
            <a:spAutoFit/>
          </a:bodyPr>
          <a:lstStyle/>
          <a:p>
            <a:pPr marL="582925" indent="-291463" lvl="1">
              <a:lnSpc>
                <a:spcPts val="4373"/>
              </a:lnSpc>
              <a:buFont typeface="Arial"/>
              <a:buChar char="•"/>
            </a:pPr>
            <a:r>
              <a:rPr lang="en-US" sz="2699">
                <a:solidFill>
                  <a:srgbClr val="FFFFFF"/>
                </a:solidFill>
                <a:latin typeface="Quicksand Medium"/>
              </a:rPr>
              <a:t>Phần mềm tính thuế thu nhập cá nhân mang đến nhiều hỗ trợ cho những người có nhu cầu biết về thuế của bản thân. </a:t>
            </a:r>
          </a:p>
          <a:p>
            <a:pPr marL="582925" indent="-291463" lvl="1">
              <a:lnSpc>
                <a:spcPts val="4373"/>
              </a:lnSpc>
              <a:buFont typeface="Arial"/>
              <a:buChar char="•"/>
            </a:pPr>
            <a:r>
              <a:rPr lang="en-US" sz="2699">
                <a:solidFill>
                  <a:srgbClr val="FFFFFF"/>
                </a:solidFill>
                <a:latin typeface="Quicksand Medium"/>
              </a:rPr>
              <a:t>Thực tế, khi bạn làm việc tại cơ quan thì trong hợp đồng lao động sẽ có quy định rõ ràng về tỷ lệ tính thuế TNCN. </a:t>
            </a:r>
          </a:p>
          <a:p>
            <a:pPr marL="582925" indent="-291463" lvl="1">
              <a:lnSpc>
                <a:spcPts val="4373"/>
              </a:lnSpc>
              <a:buFont typeface="Arial"/>
              <a:buChar char="•"/>
            </a:pPr>
            <a:r>
              <a:rPr lang="en-US" sz="2699">
                <a:solidFill>
                  <a:srgbClr val="FFFFFF"/>
                </a:solidFill>
                <a:latin typeface="Quicksand Medium"/>
              </a:rPr>
              <a:t>Nhưng có trường hợp cần tự quyết toán thuế TNCN sẽ phải tự tính hoặc cần tìm hiểu về thuế để biết con số chính xác mình cần đóng.</a:t>
            </a:r>
          </a:p>
          <a:p>
            <a:pPr>
              <a:lnSpc>
                <a:spcPts val="437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8764915" y="-633455"/>
            <a:ext cx="10769830" cy="11553911"/>
            <a:chOff x="0" y="0"/>
            <a:chExt cx="2723552" cy="2921836"/>
          </a:xfrm>
        </p:grpSpPr>
        <p:sp>
          <p:nvSpPr>
            <p:cNvPr name="Freeform 3" id="3"/>
            <p:cNvSpPr/>
            <p:nvPr/>
          </p:nvSpPr>
          <p:spPr>
            <a:xfrm flipH="false" flipV="false" rot="0">
              <a:off x="0" y="0"/>
              <a:ext cx="2723552" cy="2921836"/>
            </a:xfrm>
            <a:custGeom>
              <a:avLst/>
              <a:gdLst/>
              <a:ahLst/>
              <a:cxnLst/>
              <a:rect r="r" b="b" t="t" l="l"/>
              <a:pathLst>
                <a:path h="2921836" w="2723552">
                  <a:moveTo>
                    <a:pt x="0" y="0"/>
                  </a:moveTo>
                  <a:lnTo>
                    <a:pt x="2723552" y="0"/>
                  </a:lnTo>
                  <a:lnTo>
                    <a:pt x="2723552" y="2921836"/>
                  </a:lnTo>
                  <a:lnTo>
                    <a:pt x="0" y="2921836"/>
                  </a:lnTo>
                  <a:close/>
                </a:path>
              </a:pathLst>
            </a:custGeom>
            <a:solidFill>
              <a:srgbClr val="F1EBE5"/>
            </a:solidFill>
          </p:spPr>
        </p:sp>
        <p:sp>
          <p:nvSpPr>
            <p:cNvPr name="TextBox 4" id="4"/>
            <p:cNvSpPr txBox="true"/>
            <p:nvPr/>
          </p:nvSpPr>
          <p:spPr>
            <a:xfrm>
              <a:off x="0" y="19050"/>
              <a:ext cx="2723552"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9279534" y="1315797"/>
            <a:ext cx="8683239" cy="6085689"/>
          </a:xfrm>
          <a:custGeom>
            <a:avLst/>
            <a:gdLst/>
            <a:ahLst/>
            <a:cxnLst/>
            <a:rect r="r" b="b" t="t" l="l"/>
            <a:pathLst>
              <a:path h="6085689" w="8683239">
                <a:moveTo>
                  <a:pt x="0" y="0"/>
                </a:moveTo>
                <a:lnTo>
                  <a:pt x="8683239" y="0"/>
                </a:lnTo>
                <a:lnTo>
                  <a:pt x="8683239" y="6085689"/>
                </a:lnTo>
                <a:lnTo>
                  <a:pt x="0" y="6085689"/>
                </a:lnTo>
                <a:lnTo>
                  <a:pt x="0" y="0"/>
                </a:lnTo>
                <a:close/>
              </a:path>
            </a:pathLst>
          </a:custGeom>
          <a:blipFill>
            <a:blip r:embed="rId2"/>
            <a:stretch>
              <a:fillRect l="0" t="0" r="0" b="0"/>
            </a:stretch>
          </a:blipFill>
        </p:spPr>
      </p:sp>
      <p:sp>
        <p:nvSpPr>
          <p:cNvPr name="TextBox 6" id="6"/>
          <p:cNvSpPr txBox="true"/>
          <p:nvPr/>
        </p:nvSpPr>
        <p:spPr>
          <a:xfrm rot="0">
            <a:off x="1028700" y="1344372"/>
            <a:ext cx="7736215" cy="1750695"/>
          </a:xfrm>
          <a:prstGeom prst="rect">
            <a:avLst/>
          </a:prstGeom>
        </p:spPr>
        <p:txBody>
          <a:bodyPr anchor="t" rtlCol="false" tIns="0" lIns="0" bIns="0" rIns="0">
            <a:spAutoFit/>
          </a:bodyPr>
          <a:lstStyle/>
          <a:p>
            <a:pPr marL="0" indent="0" lvl="0">
              <a:lnSpc>
                <a:spcPts val="6839"/>
              </a:lnSpc>
            </a:pPr>
            <a:r>
              <a:rPr lang="en-US" sz="6000" spc="-252">
                <a:solidFill>
                  <a:srgbClr val="FFFFFF"/>
                </a:solidFill>
                <a:latin typeface="Be Vietnam Ultra-Bold"/>
              </a:rPr>
              <a:t>PHẦN 2: CÔNG THỨC TÍNH THUẾ TNCN</a:t>
            </a:r>
          </a:p>
        </p:txBody>
      </p:sp>
      <p:sp>
        <p:nvSpPr>
          <p:cNvPr name="TextBox 7" id="7"/>
          <p:cNvSpPr txBox="true"/>
          <p:nvPr/>
        </p:nvSpPr>
        <p:spPr>
          <a:xfrm rot="0">
            <a:off x="715253" y="3576646"/>
            <a:ext cx="7216703" cy="5367530"/>
          </a:xfrm>
          <a:prstGeom prst="rect">
            <a:avLst/>
          </a:prstGeom>
        </p:spPr>
        <p:txBody>
          <a:bodyPr anchor="t" rtlCol="false" tIns="0" lIns="0" bIns="0" rIns="0">
            <a:spAutoFit/>
          </a:bodyPr>
          <a:lstStyle/>
          <a:p>
            <a:pPr marL="712462" indent="-356231" lvl="1">
              <a:lnSpc>
                <a:spcPts val="5345"/>
              </a:lnSpc>
              <a:buFont typeface="Arial"/>
              <a:buChar char="•"/>
            </a:pPr>
            <a:r>
              <a:rPr lang="en-US" sz="3299">
                <a:solidFill>
                  <a:srgbClr val="FFFFFF"/>
                </a:solidFill>
                <a:latin typeface="Quicksand Medium"/>
              </a:rPr>
              <a:t>Nếu thu nhập nhỏ hơn (thu nhập trên 1 tháng) 11 triệu =&gt;&gt; Miễn thuế</a:t>
            </a:r>
          </a:p>
          <a:p>
            <a:pPr marL="712462" indent="-356231" lvl="1">
              <a:lnSpc>
                <a:spcPts val="5345"/>
              </a:lnSpc>
              <a:buFont typeface="Arial"/>
              <a:buChar char="•"/>
            </a:pPr>
            <a:r>
              <a:rPr lang="en-US" sz="3299">
                <a:solidFill>
                  <a:srgbClr val="FFFFFF"/>
                </a:solidFill>
                <a:latin typeface="Quicksand Medium"/>
              </a:rPr>
              <a:t>Nếu thu nhập lớn hơn (thu nhập trên 1 tháng) 11 triệu =&gt;&gt; Thu nhập chịu thuế =Thu nhập hàng tháng – 11 triệu.</a:t>
            </a:r>
          </a:p>
          <a:p>
            <a:pPr>
              <a:lnSpc>
                <a:spcPts val="5345"/>
              </a:lnSpc>
            </a:pPr>
          </a:p>
        </p:txBody>
      </p:sp>
      <p:sp>
        <p:nvSpPr>
          <p:cNvPr name="Freeform 8" id="8"/>
          <p:cNvSpPr/>
          <p:nvPr/>
        </p:nvSpPr>
        <p:spPr>
          <a:xfrm flipH="false" flipV="false" rot="0">
            <a:off x="7288829" y="7728217"/>
            <a:ext cx="2952172" cy="3428771"/>
          </a:xfrm>
          <a:custGeom>
            <a:avLst/>
            <a:gdLst/>
            <a:ahLst/>
            <a:cxnLst/>
            <a:rect r="r" b="b" t="t" l="l"/>
            <a:pathLst>
              <a:path h="3428771" w="2952172">
                <a:moveTo>
                  <a:pt x="0" y="0"/>
                </a:moveTo>
                <a:lnTo>
                  <a:pt x="2952171" y="0"/>
                </a:lnTo>
                <a:lnTo>
                  <a:pt x="2952171" y="3428771"/>
                </a:lnTo>
                <a:lnTo>
                  <a:pt x="0" y="34287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3032999"/>
            <a:ext cx="8543293" cy="2103755"/>
          </a:xfrm>
          <a:prstGeom prst="rect">
            <a:avLst/>
          </a:prstGeom>
        </p:spPr>
        <p:txBody>
          <a:bodyPr anchor="t" rtlCol="false" tIns="0" lIns="0" bIns="0" rIns="0">
            <a:spAutoFit/>
          </a:bodyPr>
          <a:lstStyle/>
          <a:p>
            <a:pPr marL="0" indent="0" lvl="0">
              <a:lnSpc>
                <a:spcPts val="8260"/>
              </a:lnSpc>
            </a:pPr>
            <a:r>
              <a:rPr lang="en-US" sz="7000" spc="-294">
                <a:solidFill>
                  <a:srgbClr val="3139A8"/>
                </a:solidFill>
                <a:latin typeface="Be Vietnam Ultra-Bold"/>
              </a:rPr>
              <a:t>QUY ĐỊNH VỚI CÁC MỨC GIẢM TRỪ</a:t>
            </a:r>
          </a:p>
        </p:txBody>
      </p:sp>
      <p:sp>
        <p:nvSpPr>
          <p:cNvPr name="TextBox 4" id="4"/>
          <p:cNvSpPr txBox="true"/>
          <p:nvPr/>
        </p:nvSpPr>
        <p:spPr>
          <a:xfrm rot="0">
            <a:off x="1028700" y="5426059"/>
            <a:ext cx="8264787" cy="2732533"/>
          </a:xfrm>
          <a:prstGeom prst="rect">
            <a:avLst/>
          </a:prstGeom>
        </p:spPr>
        <p:txBody>
          <a:bodyPr anchor="t" rtlCol="false" tIns="0" lIns="0" bIns="0" rIns="0">
            <a:spAutoFit/>
          </a:bodyPr>
          <a:lstStyle/>
          <a:p>
            <a:pPr marL="582925" indent="-291463" lvl="1">
              <a:lnSpc>
                <a:spcPts val="4373"/>
              </a:lnSpc>
              <a:buFont typeface="Arial"/>
              <a:buChar char="•"/>
            </a:pPr>
            <a:r>
              <a:rPr lang="en-US" sz="2699">
                <a:solidFill>
                  <a:srgbClr val="3139A8"/>
                </a:solidFill>
                <a:latin typeface="Quicksand Medium"/>
              </a:rPr>
              <a:t> Mức giảm trừ đối với đối tượng nộp thuế là 11 triệu đồng/tháng (132 triệu đồng/năm); - Mức giảm trừ đối với mỗi người phụ thuộc là 4,4 triệu đồng/tháng.</a:t>
            </a:r>
          </a:p>
          <a:p>
            <a:pPr>
              <a:lnSpc>
                <a:spcPts val="4373"/>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53131" y="4527805"/>
            <a:ext cx="3823681" cy="4124847"/>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74521" y="1556878"/>
            <a:ext cx="13338959" cy="2299970"/>
          </a:xfrm>
          <a:prstGeom prst="rect">
            <a:avLst/>
          </a:prstGeom>
        </p:spPr>
        <p:txBody>
          <a:bodyPr anchor="t" rtlCol="false" tIns="0" lIns="0" bIns="0" rIns="0">
            <a:spAutoFit/>
          </a:bodyPr>
          <a:lstStyle/>
          <a:p>
            <a:pPr algn="ctr" marL="0" indent="0" lvl="0">
              <a:lnSpc>
                <a:spcPts val="9040"/>
              </a:lnSpc>
            </a:pPr>
            <a:r>
              <a:rPr lang="en-US" sz="8000" spc="-336">
                <a:solidFill>
                  <a:srgbClr val="3139A8"/>
                </a:solidFill>
                <a:latin typeface="Be Vietnam Ultra-Bold"/>
              </a:rPr>
              <a:t>PHẦN MỀM SẼ CÓ CÁC CHỨC NĂNG SAU</a:t>
            </a:r>
          </a:p>
        </p:txBody>
      </p:sp>
      <p:sp>
        <p:nvSpPr>
          <p:cNvPr name="TextBox 6" id="6"/>
          <p:cNvSpPr txBox="true"/>
          <p:nvPr/>
        </p:nvSpPr>
        <p:spPr>
          <a:xfrm rot="0">
            <a:off x="1759177" y="5104156"/>
            <a:ext cx="2616732" cy="3131820"/>
          </a:xfrm>
          <a:prstGeom prst="rect">
            <a:avLst/>
          </a:prstGeom>
        </p:spPr>
        <p:txBody>
          <a:bodyPr anchor="t" rtlCol="false" tIns="0" lIns="0" bIns="0" rIns="0">
            <a:spAutoFit/>
          </a:bodyPr>
          <a:lstStyle/>
          <a:p>
            <a:pPr algn="ctr">
              <a:lnSpc>
                <a:spcPts val="3090"/>
              </a:lnSpc>
            </a:pPr>
            <a:r>
              <a:rPr lang="en-US" sz="3000">
                <a:solidFill>
                  <a:srgbClr val="FFFFFF"/>
                </a:solidFill>
                <a:latin typeface="Montserrat"/>
              </a:rPr>
              <a:t>Thiết lập hạng mức trừ thuế: Với người lao động, với người phụ thuộc.</a:t>
            </a:r>
          </a:p>
          <a:p>
            <a:pPr algn="ctr">
              <a:lnSpc>
                <a:spcPts val="3090"/>
              </a:lnSpc>
            </a:pPr>
          </a:p>
        </p:txBody>
      </p:sp>
      <p:grpSp>
        <p:nvGrpSpPr>
          <p:cNvPr name="Group 7" id="7"/>
          <p:cNvGrpSpPr/>
          <p:nvPr/>
        </p:nvGrpSpPr>
        <p:grpSpPr>
          <a:xfrm rot="0">
            <a:off x="5223634" y="4527805"/>
            <a:ext cx="3823681" cy="4124847"/>
            <a:chOff x="0" y="0"/>
            <a:chExt cx="966960" cy="1043121"/>
          </a:xfrm>
        </p:grpSpPr>
        <p:sp>
          <p:nvSpPr>
            <p:cNvPr name="Freeform 8" id="8"/>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9" id="9"/>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268431" y="4527805"/>
            <a:ext cx="3823681" cy="4124847"/>
            <a:chOff x="0" y="0"/>
            <a:chExt cx="966960" cy="1043121"/>
          </a:xfrm>
        </p:grpSpPr>
        <p:sp>
          <p:nvSpPr>
            <p:cNvPr name="Freeform 11" id="11"/>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2" id="12"/>
            <p:cNvSpPr txBox="true"/>
            <p:nvPr/>
          </p:nvSpPr>
          <p:spPr>
            <a:xfrm>
              <a:off x="0" y="57150"/>
              <a:ext cx="966960" cy="985971"/>
            </a:xfrm>
            <a:prstGeom prst="rect">
              <a:avLst/>
            </a:prstGeom>
          </p:spPr>
          <p:txBody>
            <a:bodyPr anchor="ctr" rtlCol="false" tIns="50800" lIns="50800" bIns="50800" rIns="50800"/>
            <a:lstStyle/>
            <a:p>
              <a:pPr algn="ctr" marL="0" indent="0" lvl="0">
                <a:lnSpc>
                  <a:spcPts val="3090"/>
                </a:lnSpc>
                <a:spcBef>
                  <a:spcPct val="0"/>
                </a:spcBef>
              </a:pPr>
            </a:p>
          </p:txBody>
        </p:sp>
      </p:grpSp>
      <p:grpSp>
        <p:nvGrpSpPr>
          <p:cNvPr name="Group 13" id="13"/>
          <p:cNvGrpSpPr/>
          <p:nvPr/>
        </p:nvGrpSpPr>
        <p:grpSpPr>
          <a:xfrm rot="0">
            <a:off x="13311188" y="4527805"/>
            <a:ext cx="3823681" cy="4124847"/>
            <a:chOff x="0" y="0"/>
            <a:chExt cx="966960" cy="1043121"/>
          </a:xfrm>
        </p:grpSpPr>
        <p:sp>
          <p:nvSpPr>
            <p:cNvPr name="Freeform 14" id="14"/>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5" id="15"/>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5670892" y="4967939"/>
            <a:ext cx="2929166" cy="3684713"/>
          </a:xfrm>
          <a:prstGeom prst="rect">
            <a:avLst/>
          </a:prstGeom>
        </p:spPr>
        <p:txBody>
          <a:bodyPr anchor="t" rtlCol="false" tIns="0" lIns="0" bIns="0" rIns="0">
            <a:spAutoFit/>
          </a:bodyPr>
          <a:lstStyle/>
          <a:p>
            <a:pPr algn="ctr">
              <a:lnSpc>
                <a:spcPts val="2656"/>
              </a:lnSpc>
            </a:pPr>
            <a:r>
              <a:rPr lang="en-US" sz="2579">
                <a:solidFill>
                  <a:srgbClr val="FFFFFF"/>
                </a:solidFill>
                <a:latin typeface="Montserrat"/>
              </a:rPr>
              <a:t>Thiết lập các tham số ảnh hưởng đến thuế của người lao động, thiết lập này sử dụng cho cả năm: Tên người lao động, năm tính thuế, số người phụ thuộc.</a:t>
            </a:r>
          </a:p>
          <a:p>
            <a:pPr algn="ctr">
              <a:lnSpc>
                <a:spcPts val="2656"/>
              </a:lnSpc>
            </a:pPr>
          </a:p>
        </p:txBody>
      </p:sp>
      <p:sp>
        <p:nvSpPr>
          <p:cNvPr name="TextBox 17" id="17"/>
          <p:cNvSpPr txBox="true"/>
          <p:nvPr/>
        </p:nvSpPr>
        <p:spPr>
          <a:xfrm rot="0">
            <a:off x="9895041" y="4986989"/>
            <a:ext cx="2616732" cy="3131820"/>
          </a:xfrm>
          <a:prstGeom prst="rect">
            <a:avLst/>
          </a:prstGeom>
        </p:spPr>
        <p:txBody>
          <a:bodyPr anchor="t" rtlCol="false" tIns="0" lIns="0" bIns="0" rIns="0">
            <a:spAutoFit/>
          </a:bodyPr>
          <a:lstStyle/>
          <a:p>
            <a:pPr algn="ctr">
              <a:lnSpc>
                <a:spcPts val="3090"/>
              </a:lnSpc>
            </a:pPr>
            <a:r>
              <a:rPr lang="en-US" sz="3000">
                <a:solidFill>
                  <a:srgbClr val="FFFFFF"/>
                </a:solidFill>
                <a:latin typeface="Montserrat"/>
              </a:rPr>
              <a:t>Nhập thu nhập của từng tháng, tính thuế thu nhập cá nhân tháng đó</a:t>
            </a:r>
          </a:p>
          <a:p>
            <a:pPr algn="ctr">
              <a:lnSpc>
                <a:spcPts val="3090"/>
              </a:lnSpc>
            </a:pPr>
          </a:p>
        </p:txBody>
      </p:sp>
      <p:sp>
        <p:nvSpPr>
          <p:cNvPr name="TextBox 18" id="18"/>
          <p:cNvSpPr txBox="true"/>
          <p:nvPr/>
        </p:nvSpPr>
        <p:spPr>
          <a:xfrm rot="0">
            <a:off x="13495518" y="4765606"/>
            <a:ext cx="3455021" cy="4089378"/>
          </a:xfrm>
          <a:prstGeom prst="rect">
            <a:avLst/>
          </a:prstGeom>
        </p:spPr>
        <p:txBody>
          <a:bodyPr anchor="t" rtlCol="false" tIns="0" lIns="0" bIns="0" rIns="0">
            <a:spAutoFit/>
          </a:bodyPr>
          <a:lstStyle/>
          <a:p>
            <a:pPr algn="ctr">
              <a:lnSpc>
                <a:spcPts val="2179"/>
              </a:lnSpc>
            </a:pPr>
            <a:r>
              <a:rPr lang="en-US" sz="2116">
                <a:solidFill>
                  <a:srgbClr val="FFFFFF"/>
                </a:solidFill>
                <a:latin typeface="Montserrat"/>
              </a:rPr>
              <a:t>Quyết toán thuế thu nhập cho cả năm. In ra một bảng với 3 cột: Tháng, Thu nhập, Thuế thu nhập của tháng đó. Cuối cùng là tổng thuế TNCN đã tạm nộp, thuế TNCN thực tế, tiền thuế nhận lại. Tháng nào không có dữ liệu coi như thu nhập bằng 0. Phân tiêu đề của bảng có các thông tin nhập ở chức năng 2.</a:t>
            </a:r>
          </a:p>
          <a:p>
            <a:pPr algn="ctr">
              <a:lnSpc>
                <a:spcPts val="21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1802271" y="3011715"/>
            <a:ext cx="11275458" cy="2465823"/>
          </a:xfrm>
          <a:prstGeom prst="rect">
            <a:avLst/>
          </a:prstGeom>
        </p:spPr>
        <p:txBody>
          <a:bodyPr anchor="t" rtlCol="false" tIns="0" lIns="0" bIns="0" rIns="0">
            <a:spAutoFit/>
          </a:bodyPr>
          <a:lstStyle/>
          <a:p>
            <a:pPr>
              <a:lnSpc>
                <a:spcPts val="8593"/>
              </a:lnSpc>
            </a:pPr>
            <a:r>
              <a:rPr lang="en-US" sz="7537" spc="-316">
                <a:solidFill>
                  <a:srgbClr val="FFFFFF"/>
                </a:solidFill>
                <a:latin typeface="Be Vietnam Ultra-Bold"/>
              </a:rPr>
              <a:t>PHẦN 4: </a:t>
            </a:r>
          </a:p>
          <a:p>
            <a:pPr marL="0" indent="0" lvl="0">
              <a:lnSpc>
                <a:spcPts val="13115"/>
              </a:lnSpc>
            </a:pPr>
            <a:r>
              <a:rPr lang="en-US" sz="7537" spc="-316">
                <a:solidFill>
                  <a:srgbClr val="FFFFFF"/>
                </a:solidFill>
                <a:latin typeface="Be Vietnam Ultra-Bold"/>
              </a:rPr>
              <a:t>MÔ TẢ CODE</a:t>
            </a:r>
          </a:p>
        </p:txBody>
      </p:sp>
      <p:sp>
        <p:nvSpPr>
          <p:cNvPr name="Freeform 6" id="6"/>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9945531" y="1486616"/>
            <a:ext cx="7313769" cy="7313769"/>
            <a:chOff x="0" y="0"/>
            <a:chExt cx="3282950" cy="3282950"/>
          </a:xfrm>
        </p:grpSpPr>
        <p:sp>
          <p:nvSpPr>
            <p:cNvPr name="Freeform 3" id="3"/>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6943" t="0" r="-6943" b="0"/>
              </a:stretch>
            </a:blipFill>
          </p:spPr>
        </p:sp>
      </p:grpSp>
      <p:sp>
        <p:nvSpPr>
          <p:cNvPr name="TextBox 4" id="4"/>
          <p:cNvSpPr txBox="true"/>
          <p:nvPr/>
        </p:nvSpPr>
        <p:spPr>
          <a:xfrm rot="0">
            <a:off x="573657" y="2368163"/>
            <a:ext cx="9656197" cy="3498850"/>
          </a:xfrm>
          <a:prstGeom prst="rect">
            <a:avLst/>
          </a:prstGeom>
        </p:spPr>
        <p:txBody>
          <a:bodyPr anchor="t" rtlCol="false" tIns="0" lIns="0" bIns="0" rIns="0">
            <a:spAutoFit/>
          </a:bodyPr>
          <a:lstStyle/>
          <a:p>
            <a:pPr marL="0" indent="0" lvl="0">
              <a:lnSpc>
                <a:spcPts val="9200"/>
              </a:lnSpc>
            </a:pPr>
            <a:r>
              <a:rPr lang="en-US" sz="8000" spc="-336">
                <a:solidFill>
                  <a:srgbClr val="3139A8"/>
                </a:solidFill>
                <a:latin typeface="Fraunces Bold"/>
              </a:rPr>
              <a:t>1. THIẾT LẬP CÁC HẠN MỨC MIỄN TRỪ THUẾ</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19200" y="1590947"/>
            <a:ext cx="7393612" cy="6621145"/>
          </a:xfrm>
          <a:custGeom>
            <a:avLst/>
            <a:gdLst/>
            <a:ahLst/>
            <a:cxnLst/>
            <a:rect r="r" b="b" t="t" l="l"/>
            <a:pathLst>
              <a:path h="6621145" w="7393612">
                <a:moveTo>
                  <a:pt x="0" y="0"/>
                </a:moveTo>
                <a:lnTo>
                  <a:pt x="7393612" y="0"/>
                </a:lnTo>
                <a:lnTo>
                  <a:pt x="7393612" y="6621145"/>
                </a:lnTo>
                <a:lnTo>
                  <a:pt x="0" y="6621145"/>
                </a:lnTo>
                <a:lnTo>
                  <a:pt x="0" y="0"/>
                </a:lnTo>
                <a:close/>
              </a:path>
            </a:pathLst>
          </a:custGeom>
          <a:blipFill>
            <a:blip r:embed="rId2"/>
            <a:stretch>
              <a:fillRect l="0" t="0" r="0" b="0"/>
            </a:stretch>
          </a:blipFill>
        </p:spPr>
      </p:sp>
      <p:sp>
        <p:nvSpPr>
          <p:cNvPr name="TextBox 3" id="3"/>
          <p:cNvSpPr txBox="true"/>
          <p:nvPr/>
        </p:nvSpPr>
        <p:spPr>
          <a:xfrm rot="0">
            <a:off x="9144000" y="2667464"/>
            <a:ext cx="8646488" cy="3170884"/>
          </a:xfrm>
          <a:prstGeom prst="rect">
            <a:avLst/>
          </a:prstGeom>
        </p:spPr>
        <p:txBody>
          <a:bodyPr anchor="t" rtlCol="false" tIns="0" lIns="0" bIns="0" rIns="0">
            <a:spAutoFit/>
          </a:bodyPr>
          <a:lstStyle/>
          <a:p>
            <a:pPr marL="0" indent="0" lvl="0">
              <a:lnSpc>
                <a:spcPts val="6260"/>
              </a:lnSpc>
            </a:pPr>
            <a:r>
              <a:rPr lang="en-US" sz="5743" spc="-241">
                <a:solidFill>
                  <a:srgbClr val="3139A8"/>
                </a:solidFill>
                <a:latin typeface="Fraunces Bold"/>
              </a:rPr>
              <a:t>2. THIẾT LẬP CÁC THAM SỐ ẢNH HƯỞNG ĐẾN THUẾ CỦA NGƯỜI LAO ĐỘNG</a:t>
            </a:r>
          </a:p>
        </p:txBody>
      </p:sp>
      <p:sp>
        <p:nvSpPr>
          <p:cNvPr name="Freeform 4" id="4"/>
          <p:cNvSpPr/>
          <p:nvPr/>
        </p:nvSpPr>
        <p:spPr>
          <a:xfrm flipH="false" flipV="false" rot="0">
            <a:off x="14835378" y="6250924"/>
            <a:ext cx="2423922" cy="3172673"/>
          </a:xfrm>
          <a:custGeom>
            <a:avLst/>
            <a:gdLst/>
            <a:ahLst/>
            <a:cxnLst/>
            <a:rect r="r" b="b" t="t" l="l"/>
            <a:pathLst>
              <a:path h="3172673" w="2423922">
                <a:moveTo>
                  <a:pt x="0" y="0"/>
                </a:moveTo>
                <a:lnTo>
                  <a:pt x="2423922" y="0"/>
                </a:lnTo>
                <a:lnTo>
                  <a:pt x="2423922" y="3172673"/>
                </a:lnTo>
                <a:lnTo>
                  <a:pt x="0" y="31726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DAF0kgQrZOk</dc:identifier>
  <dcterms:modified xsi:type="dcterms:W3CDTF">2011-08-01T06:04:30Z</dcterms:modified>
  <cp:revision>1</cp:revision>
  <dc:title>Security and Technology</dc:title>
</cp:coreProperties>
</file>